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7" autoAdjust="0"/>
    <p:restoredTop sz="94660"/>
  </p:normalViewPr>
  <p:slideViewPr>
    <p:cSldViewPr>
      <p:cViewPr>
        <p:scale>
          <a:sx n="131" d="100"/>
          <a:sy n="131" d="100"/>
        </p:scale>
        <p:origin x="-96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9F39-F0D9-4ADC-A668-F06F42124E7F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9A6E-875D-49B7-8F44-0DE4A66F5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olic@unilib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henticate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27203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Отварање налога на сервису за проверу оригиналности радова </a:t>
            </a:r>
            <a:r>
              <a:rPr lang="en-US" b="1" dirty="0" err="1" smtClean="0">
                <a:solidFill>
                  <a:srgbClr val="C00000"/>
                </a:solidFill>
              </a:rPr>
              <a:t>Ithenticate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sr-Cyrl-RS" dirty="0" smtClean="0"/>
          </a:p>
          <a:p>
            <a:r>
              <a:rPr lang="sr-Cyrl-RS" dirty="0" smtClean="0"/>
              <a:t>кратко упутство </a:t>
            </a:r>
          </a:p>
          <a:p>
            <a:endParaRPr lang="sr-Cyrl-RS" dirty="0"/>
          </a:p>
          <a:p>
            <a:endParaRPr lang="sr-Cyrl-RS" sz="2000" dirty="0" smtClean="0"/>
          </a:p>
          <a:p>
            <a:r>
              <a:rPr lang="sr-Cyrl-RS" sz="2000" dirty="0" smtClean="0"/>
              <a:t>август 2018.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Налог на сервису </a:t>
            </a:r>
            <a:r>
              <a:rPr lang="en-US" dirty="0" err="1" smtClean="0">
                <a:solidFill>
                  <a:srgbClr val="C00000"/>
                </a:solidFill>
              </a:rPr>
              <a:t>Ithenticate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100" dirty="0" smtClean="0"/>
              <a:t>Налог се отвара за одређени факултет</a:t>
            </a:r>
            <a:r>
              <a:rPr lang="en-US" sz="2100" dirty="0" smtClean="0"/>
              <a:t>,</a:t>
            </a:r>
            <a:r>
              <a:rPr lang="sr-Cyrl-RS" sz="2100" dirty="0" smtClean="0"/>
              <a:t> </a:t>
            </a:r>
            <a:r>
              <a:rPr lang="en-US" sz="2100" dirty="0" smtClean="0"/>
              <a:t>a</a:t>
            </a:r>
            <a:r>
              <a:rPr lang="sr-Cyrl-RS" sz="2100" dirty="0" smtClean="0"/>
              <a:t> поступак </a:t>
            </a:r>
            <a:r>
              <a:rPr lang="sr-Latn-RS" sz="2100" dirty="0" smtClean="0"/>
              <a:t>o</a:t>
            </a:r>
            <a:r>
              <a:rPr lang="sr-Cyrl-RS" sz="2100" dirty="0" smtClean="0"/>
              <a:t>тварања налога приказан на наредним слајдовима се обавља само једном</a:t>
            </a:r>
          </a:p>
          <a:p>
            <a:endParaRPr lang="sr-Cyrl-RS" sz="2100" dirty="0" smtClean="0"/>
          </a:p>
          <a:p>
            <a:r>
              <a:rPr lang="sr-Cyrl-RS" sz="2100" dirty="0" smtClean="0"/>
              <a:t>Отварањем налога омогућује се увид само у дисертације са тог факултета које су у процесу провере оригиналности </a:t>
            </a:r>
          </a:p>
          <a:p>
            <a:endParaRPr lang="sr-Latn-RS" sz="2100" dirty="0" smtClean="0"/>
          </a:p>
          <a:p>
            <a:r>
              <a:rPr lang="sr-Cyrl-RS" sz="2100" dirty="0" smtClean="0"/>
              <a:t>Први корак подразумева да факултет одговорној особи у Универзитетској библиотеци “Светозар Марковић” (Драгана Столић, </a:t>
            </a:r>
            <a:r>
              <a:rPr lang="en-US" sz="2100" dirty="0" err="1" smtClean="0">
                <a:hlinkClick r:id="rId2"/>
              </a:rPr>
              <a:t>stolic@unili</a:t>
            </a:r>
            <a:r>
              <a:rPr lang="sr-Latn-RS" sz="2100" dirty="0" smtClean="0">
                <a:hlinkClick r:id="rId2"/>
              </a:rPr>
              <a:t>b.rs</a:t>
            </a:r>
            <a:r>
              <a:rPr lang="sr-Cyrl-RS" sz="2100" dirty="0" smtClean="0"/>
              <a:t>)</a:t>
            </a:r>
            <a:r>
              <a:rPr lang="en-US" sz="2100" dirty="0" smtClean="0"/>
              <a:t> </a:t>
            </a:r>
            <a:r>
              <a:rPr lang="sr-Cyrl-RS" sz="2100" dirty="0" smtClean="0"/>
              <a:t>достави неку општу мејл адресу која се на факултету користи (нпр. “докторске”, “инфо” и сл.)</a:t>
            </a:r>
          </a:p>
          <a:p>
            <a:endParaRPr lang="sr-Cyrl-RS" sz="2100" dirty="0" smtClean="0"/>
          </a:p>
          <a:p>
            <a:r>
              <a:rPr lang="sr-Cyrl-RS" sz="2100" dirty="0" smtClean="0"/>
              <a:t>Ова мејл адреса ће служити за улазак у систем </a:t>
            </a:r>
            <a:r>
              <a:rPr lang="sr-Latn-RS" sz="2100" dirty="0" smtClean="0"/>
              <a:t>Ithenticate</a:t>
            </a:r>
            <a:endParaRPr lang="sr-Cyrl-RS" sz="2100" dirty="0" smtClean="0"/>
          </a:p>
          <a:p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34891" b="51070"/>
          <a:stretch>
            <a:fillRect/>
          </a:stretch>
        </p:blipFill>
        <p:spPr bwMode="auto">
          <a:xfrm>
            <a:off x="0" y="0"/>
            <a:ext cx="4714876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0" y="1000108"/>
            <a:ext cx="407196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Када одговорна особа у Универзитетској библиотеци буде отворила налог, на достављену мејл адресу ће стићи порука. 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r="20405" b="15398"/>
          <a:stretch>
            <a:fillRect/>
          </a:stretch>
        </p:blipFill>
        <p:spPr bwMode="auto">
          <a:xfrm>
            <a:off x="500034" y="2786058"/>
            <a:ext cx="5763911" cy="382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072066" y="4143380"/>
            <a:ext cx="371477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Доњи део поруке  (текст на енглеском језику) садржи корисничко име и лозинку. Ова лозинка се користи само приликом првог уласка у систем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2" name="Oval 11"/>
          <p:cNvSpPr/>
          <p:nvPr/>
        </p:nvSpPr>
        <p:spPr>
          <a:xfrm>
            <a:off x="1785918" y="5000636"/>
            <a:ext cx="1571636" cy="57150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35349" cy="36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14942" y="1928802"/>
            <a:ext cx="392905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Треба отићи на сервис </a:t>
            </a:r>
            <a:r>
              <a:rPr lang="en-US" b="1" dirty="0" err="1" smtClean="0">
                <a:solidFill>
                  <a:srgbClr val="C00000"/>
                </a:solidFill>
              </a:rPr>
              <a:t>Ithenticate</a:t>
            </a:r>
            <a:r>
              <a:rPr lang="en-US" b="1" dirty="0" smtClean="0">
                <a:solidFill>
                  <a:srgbClr val="C00000"/>
                </a:solidFill>
              </a:rPr>
              <a:t> (</a:t>
            </a:r>
            <a:r>
              <a:rPr lang="en-US" b="1" dirty="0" smtClean="0">
                <a:solidFill>
                  <a:srgbClr val="C00000"/>
                </a:solidFill>
                <a:hlinkClick r:id="rId3"/>
              </a:rPr>
              <a:t>www.ithenticate.com</a:t>
            </a:r>
            <a:r>
              <a:rPr lang="en-US" b="1" dirty="0" smtClean="0">
                <a:solidFill>
                  <a:srgbClr val="C00000"/>
                </a:solidFill>
              </a:rPr>
              <a:t> ), </a:t>
            </a:r>
            <a:r>
              <a:rPr lang="sr-Cyrl-RS" b="1" dirty="0" smtClean="0">
                <a:solidFill>
                  <a:srgbClr val="C00000"/>
                </a:solidFill>
              </a:rPr>
              <a:t>на страницу за пријављивање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sr-Cyrl-RS" b="1" dirty="0" smtClean="0">
                <a:solidFill>
                  <a:srgbClr val="C00000"/>
                </a:solidFill>
              </a:rPr>
              <a:t> и унети корисничко име и лозинку (довољно је ископирати из мејла)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 r="11797" b="28258"/>
          <a:stretch>
            <a:fillRect/>
          </a:stretch>
        </p:blipFill>
        <p:spPr bwMode="auto">
          <a:xfrm>
            <a:off x="1142976" y="3643314"/>
            <a:ext cx="562103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3786182" y="0"/>
            <a:ext cx="785818" cy="285728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000628" y="3643314"/>
            <a:ext cx="1785950" cy="15001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3999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143372" y="3929066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По уласку у систем, треба прихватити услове коришћења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да би могло да се настави са радом.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2844" y="4857760"/>
            <a:ext cx="785818" cy="571504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57620" y="1643050"/>
            <a:ext cx="285752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У наредном кораку потребно је променити лозинку.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7158" y="6286520"/>
            <a:ext cx="1071570" cy="571480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86380" y="4286256"/>
            <a:ext cx="385762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Напомена! Потребно је </a:t>
            </a:r>
            <a:r>
              <a:rPr lang="sr-Cyrl-RS" b="1" dirty="0" smtClean="0">
                <a:solidFill>
                  <a:srgbClr val="C00000"/>
                </a:solidFill>
              </a:rPr>
              <a:t>измењену лозинку одмах доставити одговорној особи у Универзитетској библиотеци</a:t>
            </a:r>
            <a:r>
              <a:rPr lang="sr-Cyrl-RS" b="1" dirty="0" smtClean="0"/>
              <a:t>, како би била унета у систем Валтез, и како би били поједностављени даљи кораци у процедури провере</a:t>
            </a:r>
            <a:r>
              <a:rPr lang="sr-Cyrl-R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215074" cy="388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r="13499" b="42231"/>
          <a:stretch>
            <a:fillRect/>
          </a:stretch>
        </p:blipFill>
        <p:spPr bwMode="auto">
          <a:xfrm>
            <a:off x="1214414" y="3643314"/>
            <a:ext cx="6263977" cy="261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628" y="2571744"/>
            <a:ext cx="335758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Када је лозинка промењена, добијамо мејл са тим обавештењем. Налог је отворен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sr-Cyrl-RS" b="1" dirty="0" smtClean="0">
                <a:solidFill>
                  <a:srgbClr val="C00000"/>
                </a:solidFill>
              </a:rPr>
              <a:t>можемо да се одјавимо.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dirty="0" smtClean="0"/>
          </a:p>
          <a:p>
            <a:r>
              <a:rPr lang="sr-Cyrl-RS" dirty="0" smtClean="0"/>
              <a:t>Када нека дисертација буде прегледана у систему </a:t>
            </a:r>
            <a:r>
              <a:rPr lang="en-US" dirty="0" err="1" smtClean="0"/>
              <a:t>Ithenticate</a:t>
            </a:r>
            <a:r>
              <a:rPr lang="en-US" dirty="0" smtClean="0"/>
              <a:t>, </a:t>
            </a:r>
            <a:r>
              <a:rPr lang="sr-Cyrl-RS" dirty="0" smtClean="0"/>
              <a:t>ментор ће</a:t>
            </a:r>
            <a:r>
              <a:rPr lang="en-US" dirty="0" smtClean="0"/>
              <a:t> </a:t>
            </a:r>
            <a:r>
              <a:rPr lang="sr-Cyrl-RS" dirty="0" smtClean="0"/>
              <a:t>добити мејл који садржи:</a:t>
            </a:r>
          </a:p>
          <a:p>
            <a:pPr lvl="1"/>
            <a:r>
              <a:rPr lang="sr-Cyrl-RS" dirty="0" smtClean="0"/>
              <a:t> линк до извештаја </a:t>
            </a:r>
          </a:p>
          <a:p>
            <a:pPr lvl="1"/>
            <a:r>
              <a:rPr lang="sr-Cyrl-RS" dirty="0" smtClean="0"/>
              <a:t>податке о факултетском корисничком имену и лозинки уз помоћ којих ће моћи да приступи извештају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293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Отварање налога на сервису за проверу оригиналности радова Ithenticate </vt:lpstr>
      <vt:lpstr>Налог на сервису Ithenticate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Отварање налога на сервису Ithenticate</dc:title>
  <dc:creator>Dragana</dc:creator>
  <cp:lastModifiedBy>Biljana</cp:lastModifiedBy>
  <cp:revision>17</cp:revision>
  <dcterms:created xsi:type="dcterms:W3CDTF">2018-07-26T08:33:22Z</dcterms:created>
  <dcterms:modified xsi:type="dcterms:W3CDTF">2018-07-27T06:37:43Z</dcterms:modified>
</cp:coreProperties>
</file>